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Caveat"/>
      <p:regular r:id="rId38"/>
      <p:bold r:id="rId39"/>
    </p:embeddedFont>
    <p:embeddedFont>
      <p:font typeface="Nunito"/>
      <p:regular r:id="rId40"/>
      <p:bold r:id="rId41"/>
      <p:italic r:id="rId42"/>
      <p:boldItalic r:id="rId43"/>
    </p:embeddedFont>
    <p:embeddedFont>
      <p:font typeface="Maven Pro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regular.fntdata"/><Relationship Id="rId20" Type="http://schemas.openxmlformats.org/officeDocument/2006/relationships/slide" Target="slides/slide15.xml"/><Relationship Id="rId42" Type="http://schemas.openxmlformats.org/officeDocument/2006/relationships/font" Target="fonts/Nunito-italic.fntdata"/><Relationship Id="rId41" Type="http://schemas.openxmlformats.org/officeDocument/2006/relationships/font" Target="fonts/Nunito-bold.fntdata"/><Relationship Id="rId22" Type="http://schemas.openxmlformats.org/officeDocument/2006/relationships/slide" Target="slides/slide17.xml"/><Relationship Id="rId44" Type="http://schemas.openxmlformats.org/officeDocument/2006/relationships/font" Target="fonts/MavenPro-regular.fntdata"/><Relationship Id="rId21" Type="http://schemas.openxmlformats.org/officeDocument/2006/relationships/slide" Target="slides/slide16.xml"/><Relationship Id="rId43" Type="http://schemas.openxmlformats.org/officeDocument/2006/relationships/font" Target="fonts/Nuni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MavenPr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Caveat-bold.fntdata"/><Relationship Id="rId16" Type="http://schemas.openxmlformats.org/officeDocument/2006/relationships/slide" Target="slides/slide11.xml"/><Relationship Id="rId38" Type="http://schemas.openxmlformats.org/officeDocument/2006/relationships/font" Target="fonts/Cave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e5f9a207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ee5f9a207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ed6e98bb01_1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ed6e98bb01_1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build more robust models, it is common to do a k-fold cross validation where all the entries in the original training dataset are used for both </a:t>
            </a:r>
            <a:r>
              <a:rPr lang="en"/>
              <a:t>training</a:t>
            </a:r>
            <a:r>
              <a:rPr lang="en"/>
              <a:t> as well as validation. Also each entry is used for validation just once. Following that, a hyper-parameter dictionary params which holds all the hyper-parameters and their values as key-value pairs were generated.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cb260d74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cb260d74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e5f9a207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e5f9a207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d6e98bb01_1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ed6e98bb01_1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ed6e98bb01_1_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ed6e98bb01_1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d6e98bb01_1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ed6e98bb01_1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ed6e98bb01_1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ed6e98bb01_1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ed6e98bb01_1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ed6e98bb01_1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ed30d642a8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ed30d642a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e5f9a207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ee5f9a207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ee5f9a207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ee5f9a207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e5f9a207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e5f9a207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ed6e98bb01_1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ed6e98bb01_1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d6e98bb01_1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d6e98bb01_1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ed6e98bb01_1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ed6e98bb01_1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d6e98bb01_1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ed6e98bb01_1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ed6e98bb01_1_1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ed6e98bb01_1_1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d6e98bb01_1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ed6e98bb01_1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ed6e98bb01_1_1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ed6e98bb01_1_1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d6e98bb01_1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d6e98bb01_1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cb260d74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cb260d74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ed6e98bb01_1_1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ed6e98bb01_1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ee5f9a207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ee5f9a207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e5f9a207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e5f9a207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d6e98bb0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ed6e98bb0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d6e98bb01_1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d6e98bb01_1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d6e98bb01_1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d6e98bb01_1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d6e98bb01_1_1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ed6e98bb01_1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d6e98bb01_1_1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d6e98bb01_1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e5f9a207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e5f9a207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OCmdBMBHe_pUhMv94G9e_pESJ4nJusvq/view" TargetMode="External"/><Relationship Id="rId4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drive.google.com/file/d/1lIAy29t68mAiLbDMMFdy7igMggehyKUI/view" TargetMode="External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LCI2uL5uYXgayFXFzeXg281uc4Z2zfDF/view" TargetMode="External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316500" y="37248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4083100" y="3157300"/>
            <a:ext cx="4666800" cy="5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3"/>
          <p:cNvSpPr txBox="1"/>
          <p:nvPr/>
        </p:nvSpPr>
        <p:spPr>
          <a:xfrm>
            <a:off x="389325" y="3105100"/>
            <a:ext cx="3875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D966"/>
                </a:solidFill>
                <a:latin typeface="Nunito"/>
                <a:ea typeface="Nunito"/>
                <a:cs typeface="Nunito"/>
                <a:sym typeface="Nunito"/>
              </a:rPr>
              <a:t>Global Warming;</a:t>
            </a:r>
            <a:endParaRPr b="1" sz="2700">
              <a:solidFill>
                <a:srgbClr val="FFD9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1" name="Google Shape;281;p13"/>
          <p:cNvSpPr txBox="1"/>
          <p:nvPr/>
        </p:nvSpPr>
        <p:spPr>
          <a:xfrm>
            <a:off x="389325" y="3981000"/>
            <a:ext cx="5778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FD966"/>
                </a:solidFill>
                <a:latin typeface="Nunito"/>
                <a:ea typeface="Nunito"/>
                <a:cs typeface="Nunito"/>
                <a:sym typeface="Nunito"/>
              </a:rPr>
              <a:t>The demand for a shift to sustainable energy, and this is why..</a:t>
            </a:r>
            <a:r>
              <a:rPr lang="en" sz="2400">
                <a:solidFill>
                  <a:srgbClr val="FFD966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sz="2400">
              <a:solidFill>
                <a:srgbClr val="FFD9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1111"/>
              <a:buNone/>
            </a:pPr>
            <a:r>
              <a:rPr lang="en" sz="1620">
                <a:latin typeface="Nunito"/>
                <a:ea typeface="Nunito"/>
                <a:cs typeface="Nunito"/>
                <a:sym typeface="Nunito"/>
              </a:rPr>
              <a:t>The LinRegressor Model was used to predict the sea level from 2000 - 2050.  </a:t>
            </a:r>
            <a:endParaRPr sz="162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1111"/>
              <a:buNone/>
            </a:pPr>
            <a:r>
              <a:t/>
            </a:r>
            <a:endParaRPr sz="162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1111"/>
              <a:buNone/>
            </a:pPr>
            <a:r>
              <a:rPr lang="en" sz="1620">
                <a:latin typeface="Nunito"/>
                <a:ea typeface="Nunito"/>
                <a:cs typeface="Nunito"/>
                <a:sym typeface="Nunito"/>
              </a:rPr>
              <a:t>Sharper increase than predicted </a:t>
            </a:r>
            <a:r>
              <a:rPr lang="en" sz="1620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(Green), </a:t>
            </a:r>
            <a:r>
              <a:rPr lang="en" sz="162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Original prediction of sea levels </a:t>
            </a:r>
            <a:r>
              <a:rPr lang="en" sz="162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(Blue)</a:t>
            </a:r>
            <a:r>
              <a:rPr lang="en" sz="1620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" sz="162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New predictions due to increase global temperature</a:t>
            </a:r>
            <a:r>
              <a:rPr lang="en" sz="1620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620">
                <a:solidFill>
                  <a:srgbClr val="E69138"/>
                </a:solidFill>
                <a:latin typeface="Nunito"/>
                <a:ea typeface="Nunito"/>
                <a:cs typeface="Nunito"/>
                <a:sym typeface="Nunito"/>
              </a:rPr>
              <a:t>(Orange </a:t>
            </a:r>
            <a:r>
              <a:rPr lang="en" sz="1620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= Green)</a:t>
            </a:r>
            <a:endParaRPr sz="1620">
              <a:solidFill>
                <a:srgbClr val="6AA84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1111"/>
              <a:buNone/>
            </a:pPr>
            <a:r>
              <a:t/>
            </a:r>
            <a:endParaRPr sz="1620">
              <a:solidFill>
                <a:srgbClr val="6AA84F"/>
              </a:solidFill>
            </a:endParaRPr>
          </a:p>
        </p:txBody>
      </p:sp>
      <p:sp>
        <p:nvSpPr>
          <p:cNvPr id="337" name="Google Shape;337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9950" y="1720650"/>
            <a:ext cx="4436799" cy="34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20650"/>
            <a:ext cx="4104974" cy="342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350" y="1143000"/>
            <a:ext cx="7189848" cy="392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3"/>
          <p:cNvSpPr txBox="1"/>
          <p:nvPr/>
        </p:nvSpPr>
        <p:spPr>
          <a:xfrm>
            <a:off x="762000" y="405575"/>
            <a:ext cx="3207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XGBoost Model</a:t>
            </a:r>
            <a:r>
              <a:rPr lang="en" sz="2000">
                <a:latin typeface="Nunito"/>
                <a:ea typeface="Nunito"/>
                <a:cs typeface="Nunito"/>
                <a:sym typeface="Nunito"/>
              </a:rPr>
              <a:t> 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6" name="Google Shape;346;p23"/>
          <p:cNvSpPr txBox="1"/>
          <p:nvPr/>
        </p:nvSpPr>
        <p:spPr>
          <a:xfrm>
            <a:off x="1425675" y="872625"/>
            <a:ext cx="296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Boosting Trees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"/>
          <p:cNvSpPr txBox="1"/>
          <p:nvPr>
            <p:ph type="title"/>
          </p:nvPr>
        </p:nvSpPr>
        <p:spPr>
          <a:xfrm>
            <a:off x="1101750" y="524675"/>
            <a:ext cx="7434600" cy="4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CV Results containing train and test RMSE metrics for each boosting round</a:t>
            </a:r>
            <a:endParaRPr sz="1600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2" name="Google Shape;352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0475"/>
            <a:ext cx="9143999" cy="37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5"/>
          <p:cNvSpPr txBox="1"/>
          <p:nvPr>
            <p:ph type="title"/>
          </p:nvPr>
        </p:nvSpPr>
        <p:spPr>
          <a:xfrm>
            <a:off x="584850" y="123000"/>
            <a:ext cx="8468400" cy="10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                       XGBoost Model</a:t>
            </a:r>
            <a:r>
              <a:rPr b="0" lang="en" sz="2200">
                <a:latin typeface="Nunito"/>
                <a:ea typeface="Nunito"/>
                <a:cs typeface="Nunito"/>
                <a:sym typeface="Nunito"/>
              </a:rPr>
              <a:t>: Feature Importance</a:t>
            </a:r>
            <a:endParaRPr b="0" sz="2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F-score: </a:t>
            </a:r>
            <a:r>
              <a:rPr b="0" lang="en" sz="22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lang="en" sz="22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Lower error Bound (10), Year (9) CSIRO Adjusted Sea Level (5) </a:t>
            </a:r>
            <a:endParaRPr b="0" sz="22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9" name="Google Shape;359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0700"/>
            <a:ext cx="9143999" cy="401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5975"/>
            <a:ext cx="9143999" cy="44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6"/>
          <p:cNvSpPr txBox="1"/>
          <p:nvPr/>
        </p:nvSpPr>
        <p:spPr>
          <a:xfrm>
            <a:off x="675975" y="454750"/>
            <a:ext cx="738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Relationship Between CO2 Emissions, Temperature Change and Crop Yield</a:t>
            </a: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 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07800"/>
            <a:ext cx="8839200" cy="41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7"/>
          <p:cNvSpPr txBox="1"/>
          <p:nvPr/>
        </p:nvSpPr>
        <p:spPr>
          <a:xfrm>
            <a:off x="1327375" y="319550"/>
            <a:ext cx="707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3" name="Google Shape;373;p27"/>
          <p:cNvSpPr txBox="1"/>
          <p:nvPr/>
        </p:nvSpPr>
        <p:spPr>
          <a:xfrm>
            <a:off x="737425" y="442450"/>
            <a:ext cx="74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Relationship Between CO2 Emissions, Temperature Change and Crop Yield</a:t>
            </a: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4075"/>
            <a:ext cx="9144000" cy="420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8"/>
          <p:cNvSpPr txBox="1"/>
          <p:nvPr/>
        </p:nvSpPr>
        <p:spPr>
          <a:xfrm>
            <a:off x="700550" y="344125"/>
            <a:ext cx="771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Relationship Between CO2 Emissions, Temperature Change and Crop Yield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3225"/>
            <a:ext cx="9144000" cy="41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9"/>
          <p:cNvSpPr txBox="1"/>
          <p:nvPr/>
        </p:nvSpPr>
        <p:spPr>
          <a:xfrm>
            <a:off x="860325" y="381000"/>
            <a:ext cx="784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Relationship Between CO2 Emissions, Temperature Change and Crop Yield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9475"/>
            <a:ext cx="9144000" cy="42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1"/>
          <p:cNvSpPr txBox="1"/>
          <p:nvPr/>
        </p:nvSpPr>
        <p:spPr>
          <a:xfrm>
            <a:off x="122800" y="0"/>
            <a:ext cx="426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                  Energy Distribution</a:t>
            </a:r>
            <a:endParaRPr b="1" sz="1800">
              <a:solidFill>
                <a:srgbClr val="6AA84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6" name="Google Shape;3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3675"/>
            <a:ext cx="5557901" cy="44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4150" y="44550"/>
            <a:ext cx="3414750" cy="505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800" y="857275"/>
            <a:ext cx="4707200" cy="42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25" y="2284250"/>
            <a:ext cx="3786025" cy="251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2"/>
          <p:cNvSpPr txBox="1"/>
          <p:nvPr/>
        </p:nvSpPr>
        <p:spPr>
          <a:xfrm>
            <a:off x="184350" y="442450"/>
            <a:ext cx="5162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The Arima Model was used to predict Energy consumption</a:t>
            </a:r>
            <a:endParaRPr b="1" sz="1700">
              <a:solidFill>
                <a:srgbClr val="4A86E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175" y="304800"/>
            <a:ext cx="421582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425" y="1479750"/>
            <a:ext cx="4623372" cy="31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3"/>
          <p:cNvSpPr txBox="1"/>
          <p:nvPr/>
        </p:nvSpPr>
        <p:spPr>
          <a:xfrm>
            <a:off x="282675" y="331850"/>
            <a:ext cx="4141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Arima Model showing the consumption of Carbon Globally.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800"/>
            <a:ext cx="6109623" cy="501355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4"/>
          <p:cNvSpPr txBox="1"/>
          <p:nvPr/>
        </p:nvSpPr>
        <p:spPr>
          <a:xfrm>
            <a:off x="6229250" y="1674625"/>
            <a:ext cx="2778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Micronesia is also one of the highest Methane producing countries as of 2017 due to the animal agricultural industry.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6757748" cy="5014676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5"/>
          <p:cNvSpPr txBox="1"/>
          <p:nvPr/>
        </p:nvSpPr>
        <p:spPr>
          <a:xfrm>
            <a:off x="6578900" y="1739025"/>
            <a:ext cx="2364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The Oceania Region has the highest measured Methane Emissions Globally. This is due to the high number of cattle.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250" y="1020100"/>
            <a:ext cx="9143999" cy="41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6"/>
          <p:cNvSpPr txBox="1"/>
          <p:nvPr/>
        </p:nvSpPr>
        <p:spPr>
          <a:xfrm>
            <a:off x="1081550" y="417875"/>
            <a:ext cx="646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Advancements in Agriculture: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has ensured the production of the planets staples despite the increasing temperatures.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750" y="884900"/>
            <a:ext cx="8382000" cy="425859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7"/>
          <p:cNvSpPr txBox="1"/>
          <p:nvPr/>
        </p:nvSpPr>
        <p:spPr>
          <a:xfrm>
            <a:off x="1290475" y="196650"/>
            <a:ext cx="723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Daily Returns for Wind Stocks, showing little confidence in N.E.Ts</a:t>
            </a:r>
            <a:endParaRPr b="1" sz="1700">
              <a:solidFill>
                <a:srgbClr val="6AA84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6350"/>
            <a:ext cx="9144002" cy="41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8"/>
          <p:cNvSpPr txBox="1"/>
          <p:nvPr/>
        </p:nvSpPr>
        <p:spPr>
          <a:xfrm>
            <a:off x="491625" y="368700"/>
            <a:ext cx="800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Daily Returns for a Clean Energy Stock, showing little confidence in E.T.Fs</a:t>
            </a:r>
            <a:endParaRPr b="1" sz="1800">
              <a:solidFill>
                <a:srgbClr val="6AA84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6575"/>
            <a:ext cx="9144001" cy="4356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9"/>
          <p:cNvSpPr txBox="1"/>
          <p:nvPr/>
        </p:nvSpPr>
        <p:spPr>
          <a:xfrm>
            <a:off x="1130700" y="282675"/>
            <a:ext cx="7054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Daily Returns for Suncore Stocks, showing little confidence in N.E.Ts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1775"/>
            <a:ext cx="9144002" cy="422172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0"/>
          <p:cNvSpPr txBox="1"/>
          <p:nvPr/>
        </p:nvSpPr>
        <p:spPr>
          <a:xfrm>
            <a:off x="282675" y="208925"/>
            <a:ext cx="872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Daily Returns for Tesla Stock, indicating  more confidence in E.T.Fs but for profit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7800"/>
            <a:ext cx="9144000" cy="4135699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1"/>
          <p:cNvSpPr txBox="1"/>
          <p:nvPr/>
        </p:nvSpPr>
        <p:spPr>
          <a:xfrm>
            <a:off x="553075" y="319550"/>
            <a:ext cx="803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Daily Returns for Exxon Stock, as confidence remains in fossil fuels.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5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15" title="My 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4075"/>
            <a:ext cx="9143999" cy="420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2"/>
          <p:cNvSpPr txBox="1"/>
          <p:nvPr/>
        </p:nvSpPr>
        <p:spPr>
          <a:xfrm>
            <a:off x="86025" y="135200"/>
            <a:ext cx="895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This comparison investment plot indicates a higher return in Exxon stocks than the recommended E.T.Fs </a:t>
            </a:r>
            <a:endParaRPr b="1" sz="1800">
              <a:solidFill>
                <a:srgbClr val="6AA84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40149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3"/>
          <p:cNvSpPr txBox="1"/>
          <p:nvPr/>
        </p:nvSpPr>
        <p:spPr>
          <a:xfrm>
            <a:off x="442475" y="2113950"/>
            <a:ext cx="3207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Caveat"/>
                <a:ea typeface="Caveat"/>
                <a:cs typeface="Caveat"/>
                <a:sym typeface="Caveat"/>
              </a:rPr>
              <a:t>There is Hope!</a:t>
            </a:r>
            <a:endParaRPr sz="34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74" name="Google Shape;474;p43"/>
          <p:cNvSpPr txBox="1"/>
          <p:nvPr/>
        </p:nvSpPr>
        <p:spPr>
          <a:xfrm>
            <a:off x="2089350" y="2298300"/>
            <a:ext cx="707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5" name="Google Shape;475;p43"/>
          <p:cNvSpPr txBox="1"/>
          <p:nvPr/>
        </p:nvSpPr>
        <p:spPr>
          <a:xfrm>
            <a:off x="639100" y="3846875"/>
            <a:ext cx="4608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We will be taking questions after the last video, </a:t>
            </a:r>
            <a:r>
              <a:rPr b="1" lang="en" sz="2300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thank you..</a:t>
            </a:r>
            <a:endParaRPr b="1" sz="2300">
              <a:solidFill>
                <a:srgbClr val="F1C23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p44" title="FinalVide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16" title="RPReplay_Final1630773238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08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36051" cy="490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78450" cy="493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36051" cy="490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50100" cy="49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 txBox="1"/>
          <p:nvPr/>
        </p:nvSpPr>
        <p:spPr>
          <a:xfrm>
            <a:off x="152400" y="1020100"/>
            <a:ext cx="66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7" name="Google Shape;3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9793"/>
            <a:ext cx="4616249" cy="314883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1"/>
          <p:cNvSpPr txBox="1"/>
          <p:nvPr/>
        </p:nvSpPr>
        <p:spPr>
          <a:xfrm>
            <a:off x="5653550" y="1769800"/>
            <a:ext cx="30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9" name="Google Shape;3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675" y="1585450"/>
            <a:ext cx="3915675" cy="330609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1"/>
          <p:cNvSpPr txBox="1"/>
          <p:nvPr/>
        </p:nvSpPr>
        <p:spPr>
          <a:xfrm>
            <a:off x="1090125" y="1511725"/>
            <a:ext cx="274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Real water levels at 5% confidence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1" name="Google Shape;331;p21"/>
          <p:cNvSpPr txBox="1"/>
          <p:nvPr/>
        </p:nvSpPr>
        <p:spPr>
          <a:xfrm>
            <a:off x="1671475" y="405575"/>
            <a:ext cx="534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                </a:t>
            </a: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Actual water levels </a:t>
            </a:r>
            <a:r>
              <a:rPr b="1" lang="en" sz="16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(Blue)</a:t>
            </a: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 vs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Predicted </a:t>
            </a:r>
            <a:r>
              <a:rPr b="1" lang="en" sz="16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(Red)</a:t>
            </a:r>
            <a:endParaRPr b="1" sz="16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